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6" r:id="rId20"/>
    <p:sldId id="284" r:id="rId21"/>
    <p:sldId id="285" r:id="rId22"/>
    <p:sldId id="264" r:id="rId23"/>
    <p:sldId id="287" r:id="rId24"/>
    <p:sldId id="265" r:id="rId25"/>
    <p:sldId id="288" r:id="rId26"/>
    <p:sldId id="266" r:id="rId27"/>
    <p:sldId id="257" r:id="rId28"/>
    <p:sldId id="258" r:id="rId29"/>
    <p:sldId id="259" r:id="rId30"/>
    <p:sldId id="260" r:id="rId31"/>
    <p:sldId id="261" r:id="rId32"/>
    <p:sldId id="262" r:id="rId33"/>
    <p:sldId id="289" r:id="rId34"/>
    <p:sldId id="26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6E722-BDEA-411A-83CA-EC227B85D6FB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3B110-ADA6-472A-B38C-39B4467C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5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3B110-ADA6-472A-B38C-39B4467CE8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8C7-1497-49FA-B694-5A41757DEBF6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11AF2-928A-42E1-8986-CD3F55A4A596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7EC5-4364-418E-8FDF-56E5F85CE2D1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C4BEE-2202-4B8C-92B8-ED6C069831BD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CA60-25B4-4421-A31F-6987A3B20F10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CBF4-D6B3-4BD5-806E-A573E9BA1841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13E9-2DA5-4518-BB8E-0F9FAEB041E5}" type="datetime1">
              <a:rPr lang="en-US" smtClean="0"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C511-A41D-4B5D-A42D-7EA1DF045313}" type="datetime1">
              <a:rPr lang="en-US" smtClean="0"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6F9A-7A30-4115-8C33-F706C65BFDB8}" type="datetime1">
              <a:rPr lang="en-US" smtClean="0"/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36A1-A553-48CA-81E0-E1443F3A3107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88ED-D6FA-4C60-9864-D6ACB0B10C53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76163-37FA-4BB7-86B3-DBB0A21DFEF3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807E3-9371-4D97-BC1B-D5C19C577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Chapter 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Foreign Exchange and the Global Capital </a:t>
            </a:r>
            <a:r>
              <a:rPr lang="en-US" b="1" dirty="0" smtClean="0">
                <a:solidFill>
                  <a:srgbClr val="0070C0"/>
                </a:solidFill>
              </a:rPr>
              <a:t>Markets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Mahmoud</a:t>
            </a:r>
            <a:r>
              <a:rPr lang="en-US" b="1" dirty="0" smtClean="0">
                <a:solidFill>
                  <a:srgbClr val="FF0000"/>
                </a:solidFill>
              </a:rPr>
              <a:t> s. </a:t>
            </a:r>
            <a:r>
              <a:rPr lang="en-US" b="1" dirty="0" err="1" smtClean="0">
                <a:solidFill>
                  <a:srgbClr val="FF0000"/>
                </a:solidFill>
              </a:rPr>
              <a:t>monsef</a:t>
            </a:r>
            <a:r>
              <a:rPr lang="en-US" b="1" dirty="0" smtClean="0">
                <a:solidFill>
                  <a:srgbClr val="FF0000"/>
                </a:solidFill>
              </a:rPr>
              <a:t>  PhD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trade surplus/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trade deficits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When China has a trade surplus,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it means the other country or countries are running trade deficits, </a:t>
            </a:r>
            <a:r>
              <a:rPr lang="en-US" dirty="0" smtClean="0">
                <a:solidFill>
                  <a:srgbClr val="FF0000"/>
                </a:solidFill>
              </a:rPr>
              <a:t>which has “become an irritant to a lot of China’s trading partners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and those who are competing with China to sell goods around the world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For Wal-Mart, an American company, a cheap </a:t>
            </a:r>
            <a:r>
              <a:rPr lang="en-US" dirty="0" err="1" smtClean="0">
                <a:solidFill>
                  <a:srgbClr val="00B050"/>
                </a:solidFill>
              </a:rPr>
              <a:t>renminbi</a:t>
            </a:r>
            <a:r>
              <a:rPr lang="en-US" dirty="0" smtClean="0">
                <a:solidFill>
                  <a:srgbClr val="00B050"/>
                </a:solidFill>
              </a:rPr>
              <a:t> means that it takes fewer US dollars to buy Chinese products.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Wal-Mart can then buy cheap Chinese products,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add a small profit margin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and then sell the goods in the United States at a price lower than what its competitors can offer.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impact of foreign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If the Chinese RMB increased in value, </a:t>
            </a:r>
            <a:r>
              <a:rPr lang="en-US" dirty="0" smtClean="0">
                <a:solidFill>
                  <a:srgbClr val="FF0000"/>
                </a:solidFill>
              </a:rPr>
              <a:t>then Wal-Mart would have to spend more US dollars to buy the same products,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whether the products are clothing, electronics, or furniture.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Any increase in cost for Wal-Mart will mean an increase in cost for their customers in the United States, which could lead to a decrease in sales. 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So we can see why Wal-Mart would be opposed to an increase in the value of the RMB.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impact of foreign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To manage this currency concern, </a:t>
            </a:r>
            <a:r>
              <a:rPr lang="en-US" dirty="0" smtClean="0">
                <a:solidFill>
                  <a:srgbClr val="C00000"/>
                </a:solidFill>
              </a:rPr>
              <a:t>Wal-Mart often requires that the currency exchange rate be fixed in its purchasing contracts with Chinese suppliers.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 By fixing the currency exchange rate, Wal-Mart locks in its product costs and therefore its profitability.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Fixing the exchange rate means setting the price that one currency will convert into another.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This is how a company like Wal-Mart can avoid unexpected drops or increases in the value of the RMB and the US dollar.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impact of foreign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While global companies have to buy and sell in different currencies around the world, </a:t>
            </a:r>
            <a:r>
              <a:rPr lang="en-US" dirty="0" smtClean="0">
                <a:solidFill>
                  <a:srgbClr val="FF0000"/>
                </a:solidFill>
              </a:rPr>
              <a:t>their primary goal is to avoid losses and to fix the price of the currency exchange </a:t>
            </a:r>
            <a:r>
              <a:rPr lang="en-US" dirty="0" smtClean="0">
                <a:solidFill>
                  <a:srgbClr val="00B050"/>
                </a:solidFill>
              </a:rPr>
              <a:t>so that they can manage their profitability with surety. 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This chapter takes a look at some of the currency tools that companies use to manage this risk.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impact of foreign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Global firms like Wal-Mart often set up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local operations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that help them balance or manage their risk by doing business in local currencies.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Wal-Mart now has 304 stores in China.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Each store generates sales in </a:t>
            </a:r>
            <a:r>
              <a:rPr lang="en-US" dirty="0" err="1" smtClean="0">
                <a:solidFill>
                  <a:srgbClr val="0070C0"/>
                </a:solidFill>
              </a:rPr>
              <a:t>renminbi</a:t>
            </a:r>
            <a:r>
              <a:rPr lang="en-US" dirty="0" smtClean="0">
                <a:solidFill>
                  <a:srgbClr val="0070C0"/>
                </a:solidFill>
              </a:rPr>
              <a:t>, earning the company local currency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that it can use to manage its local operations</a:t>
            </a:r>
            <a:r>
              <a:rPr lang="en-US" dirty="0" smtClean="0">
                <a:solidFill>
                  <a:srgbClr val="00B050"/>
                </a:solidFill>
              </a:rPr>
              <a:t> and to purchase local goods for sale in its other global markets.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currency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currency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is any form of money in general circulation in a country.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What exactly is a foreign exchange?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foreign exchange is money denominated in the currency of another country or—now with the euro—a group of countries.</a:t>
            </a:r>
          </a:p>
          <a:p>
            <a:r>
              <a:rPr lang="en-US" dirty="0" smtClean="0"/>
              <a:t> Simply put, </a:t>
            </a:r>
            <a:r>
              <a:rPr lang="en-US" dirty="0" smtClean="0">
                <a:solidFill>
                  <a:srgbClr val="0070C0"/>
                </a:solidFill>
              </a:rPr>
              <a:t>an exchange rate is defined as the rate at which the market converts one currency into another.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Any company operating globally must deal in foreign currencies.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It has to pay suppliers in other countries with a currency different from its </a:t>
            </a:r>
            <a:r>
              <a:rPr lang="en-US" sz="2800" dirty="0" smtClean="0">
                <a:solidFill>
                  <a:srgbClr val="00B050"/>
                </a:solidFill>
              </a:rPr>
              <a:t>home country’s </a:t>
            </a:r>
            <a:r>
              <a:rPr lang="en-US" sz="2800" dirty="0" smtClean="0">
                <a:solidFill>
                  <a:srgbClr val="00B0F0"/>
                </a:solidFill>
              </a:rPr>
              <a:t>currency. 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The home country is where a company is headquartered. </a:t>
            </a:r>
          </a:p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The firm is likely to be paid or have profits in a different currency and will want to exchange it for its home currency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Even if a company expects to be paid in its own currency, </a:t>
            </a:r>
            <a:r>
              <a:rPr lang="en-US" sz="2800" dirty="0" smtClean="0">
                <a:solidFill>
                  <a:srgbClr val="FF0000"/>
                </a:solidFill>
              </a:rPr>
              <a:t>it must assess the risk that the buyer may not be able to pay the full amount due to currency fluctuations.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International businesses have </a:t>
            </a:r>
            <a:r>
              <a:rPr lang="en-US" sz="3600" dirty="0" smtClean="0">
                <a:solidFill>
                  <a:srgbClr val="00B0F0"/>
                </a:solidFill>
              </a:rPr>
              <a:t>four</a:t>
            </a:r>
            <a:r>
              <a:rPr lang="en-US" sz="3600" dirty="0" smtClean="0">
                <a:solidFill>
                  <a:srgbClr val="FF0000"/>
                </a:solidFill>
              </a:rPr>
              <a:t> main uses of the foreign exchange markets.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Currency Conversion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Companies, investors, and governments want to be able to convert one currency into another.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A company’s primary purposes for wanting or needing to convert currencies are to pay or receive money for goods or services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Currency Hedging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One of the biggest challenges in foreign exchange is the </a:t>
            </a:r>
            <a:r>
              <a:rPr lang="en-US" dirty="0" smtClean="0">
                <a:solidFill>
                  <a:srgbClr val="00B0F0"/>
                </a:solidFill>
              </a:rPr>
              <a:t>risk</a:t>
            </a:r>
            <a:r>
              <a:rPr lang="en-US" dirty="0" smtClean="0">
                <a:solidFill>
                  <a:srgbClr val="00B050"/>
                </a:solidFill>
              </a:rPr>
              <a:t> of rates increasing or decreasing in greater amounts or directions than anticipated.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Currency hedging refers to the technique of protecting against the potential losses that result from adverse changes in exchange rates. </a:t>
            </a:r>
            <a:r>
              <a:rPr lang="en-US" dirty="0" smtClean="0">
                <a:solidFill>
                  <a:srgbClr val="FF0000"/>
                </a:solidFill>
              </a:rPr>
              <a:t>Companies use hedging as a way to protect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themselves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if there is a time lag between when they bill and receive payment from a customer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For example,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retail store in Japan imports or buys shoes from Italy. </a:t>
            </a:r>
            <a:r>
              <a:rPr lang="en-US" dirty="0" smtClean="0">
                <a:solidFill>
                  <a:srgbClr val="00B050"/>
                </a:solidFill>
              </a:rPr>
              <a:t>The Japanese firm has ninety days to pay the Italian firm. </a:t>
            </a:r>
            <a:r>
              <a:rPr lang="en-US" dirty="0" smtClean="0">
                <a:solidFill>
                  <a:srgbClr val="7030A0"/>
                </a:solidFill>
              </a:rPr>
              <a:t>To protect itself, the Japanese firm enters into a contract with its bank to exchange the payment in ninety days at the agreed-on exchange rate.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This way, the Japanese firm is clear about the amount to pay and protects itself from a sudden depreciation of the yen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If the yen depreciates, more yen will be required to purchase the same Euros, making the deal more expensive</a:t>
            </a:r>
            <a:r>
              <a:rPr lang="en-US" dirty="0" smtClean="0">
                <a:solidFill>
                  <a:srgbClr val="FF0000"/>
                </a:solidFill>
              </a:rPr>
              <a:t>. By hedging, the company locks in the rate.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What’s in It for Me?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00B0F0"/>
                </a:solidFill>
              </a:rPr>
              <a:t>What do we mean by currency and foreign exchange?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How do you determine exchange rates?</a:t>
            </a:r>
          </a:p>
          <a:p>
            <a:pPr lvl="0"/>
            <a:r>
              <a:rPr lang="en-US" dirty="0" smtClean="0">
                <a:solidFill>
                  <a:srgbClr val="C00000"/>
                </a:solidFill>
              </a:rPr>
              <a:t>What are the global capital markets?</a:t>
            </a:r>
          </a:p>
          <a:p>
            <a:pPr lvl="0"/>
            <a:r>
              <a:rPr lang="en-US" dirty="0" smtClean="0">
                <a:solidFill>
                  <a:srgbClr val="7030A0"/>
                </a:solidFill>
              </a:rPr>
              <a:t>What is the impact of the global capital markets </a:t>
            </a:r>
            <a:r>
              <a:rPr lang="en-US" dirty="0" smtClean="0"/>
              <a:t>(particularly the venture capital and global capital markets)</a:t>
            </a:r>
            <a:r>
              <a:rPr lang="en-US" dirty="0" smtClean="0">
                <a:solidFill>
                  <a:srgbClr val="7030A0"/>
                </a:solidFill>
              </a:rPr>
              <a:t> on international business?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Currency Arbitrage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Arbitrage is the simultaneous and instantaneous purchase and sale of a currency for a profit.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Advances in technology have enabled trading systems to capture slight differences in price and execute a transaction, all within seconds.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Currency Speculation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Speculation refers to the practice of buying and selling a currency with the expectation that the value will change and result in a profit.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Such changes could happen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instantly or over a period of time. 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While companies can engage in all </a:t>
            </a:r>
            <a:r>
              <a:rPr lang="en-US" dirty="0" smtClean="0">
                <a:solidFill>
                  <a:srgbClr val="00B0F0"/>
                </a:solidFill>
              </a:rPr>
              <a:t>four</a:t>
            </a:r>
            <a:r>
              <a:rPr lang="en-US" dirty="0" smtClean="0">
                <a:solidFill>
                  <a:srgbClr val="FF0000"/>
                </a:solidFill>
              </a:rPr>
              <a:t> uses discussed in this section, many companies have determined over the years that </a:t>
            </a:r>
            <a:r>
              <a:rPr lang="en-US" dirty="0" smtClean="0">
                <a:solidFill>
                  <a:srgbClr val="00B0F0"/>
                </a:solidFill>
              </a:rPr>
              <a:t>arbitrage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dirty="0" smtClean="0">
                <a:solidFill>
                  <a:srgbClr val="00B0F0"/>
                </a:solidFill>
              </a:rPr>
              <a:t>speculation</a:t>
            </a:r>
            <a:r>
              <a:rPr lang="en-US" dirty="0" smtClean="0">
                <a:solidFill>
                  <a:srgbClr val="FF0000"/>
                </a:solidFill>
              </a:rPr>
              <a:t> are too risky and not in alignment with their core strategies.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Direct Currency Quote and Indirect Currency Quote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70C0"/>
                </a:solidFill>
              </a:rPr>
              <a:t>An </a:t>
            </a:r>
            <a:r>
              <a:rPr lang="en-US" dirty="0">
                <a:solidFill>
                  <a:srgbClr val="0070C0"/>
                </a:solidFill>
              </a:rPr>
              <a:t>exchange rate can be quoted as direct or indirect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pPr lvl="0"/>
            <a:r>
              <a:rPr lang="en-US" dirty="0" smtClean="0">
                <a:solidFill>
                  <a:srgbClr val="C00000"/>
                </a:solidFill>
              </a:rPr>
              <a:t>In general, when we quote currencies, we are indicating how much of one currency it takes to buy another currency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This quote requires two components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7030A0"/>
                </a:solidFill>
              </a:rPr>
              <a:t>the base currency and the quoted currency.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quoted &amp; base currency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The quoted currency is the currency with which another currency is to be purchased.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In an exchange rate quote, the quoted currency is typically the numerator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The base currency is the currency that is to be purchased with another currency, and it is noted in the denominator.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Spot, forward exchange, Swaps, options, and futures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rate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The spot rate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is an exchange rate that requires immediate settlement with delivery of the traded currency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0"/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The forward exchange </a:t>
            </a:r>
            <a:r>
              <a:rPr lang="en-US" dirty="0">
                <a:solidFill>
                  <a:srgbClr val="00B050"/>
                </a:solidFill>
              </a:rPr>
              <a:t>rate is the exchange rate at which a buyer and seller agree to transact a currency at some date in the future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rgbClr val="00B050"/>
                </a:solidFill>
              </a:rPr>
              <a:t>Swaps, </a:t>
            </a:r>
            <a:r>
              <a:rPr lang="en-US" dirty="0">
                <a:solidFill>
                  <a:srgbClr val="FF0000"/>
                </a:solidFill>
              </a:rPr>
              <a:t>options, </a:t>
            </a:r>
            <a:r>
              <a:rPr lang="en-US" dirty="0"/>
              <a:t>and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futures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are additional types of currency instruments used in the forward market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Swaps, options, and futures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currency swap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is a simultaneous buy and sell of a currency for two different dates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Currency options </a:t>
            </a:r>
            <a:r>
              <a:rPr lang="en-US" dirty="0" smtClean="0">
                <a:solidFill>
                  <a:srgbClr val="00B050"/>
                </a:solidFill>
              </a:rPr>
              <a:t>are the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option</a:t>
            </a:r>
            <a:r>
              <a:rPr lang="en-US" dirty="0" smtClean="0">
                <a:solidFill>
                  <a:srgbClr val="00B050"/>
                </a:solidFill>
              </a:rPr>
              <a:t> or the right—but not the obligation—to exchange a specific amount of currency on a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specific future date </a:t>
            </a:r>
            <a:r>
              <a:rPr lang="en-US" dirty="0" smtClean="0">
                <a:solidFill>
                  <a:srgbClr val="00B050"/>
                </a:solidFill>
              </a:rPr>
              <a:t>and at a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specific agreed-on rate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Currency futures </a:t>
            </a:r>
            <a:r>
              <a:rPr lang="en-US" dirty="0" smtClean="0">
                <a:solidFill>
                  <a:srgbClr val="00B0F0"/>
                </a:solidFill>
              </a:rPr>
              <a:t>contracts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are contracts that require the exchange of a specific amount of currency at a </a:t>
            </a:r>
            <a:r>
              <a:rPr lang="en-US" dirty="0" smtClean="0">
                <a:solidFill>
                  <a:srgbClr val="C00000"/>
                </a:solidFill>
              </a:rPr>
              <a:t>specific future date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and </a:t>
            </a:r>
            <a:r>
              <a:rPr lang="en-US" dirty="0" smtClean="0">
                <a:solidFill>
                  <a:srgbClr val="C00000"/>
                </a:solidFill>
              </a:rPr>
              <a:t>at a specific exchange rate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7030A0"/>
                </a:solidFill>
              </a:rPr>
              <a:t>Futures contracts are similar to but not identical to forward contracts.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7030A0"/>
                </a:solidFill>
              </a:rPr>
              <a:t>Companies routinely use these tools to manage their exposure to currency risk</a:t>
            </a:r>
            <a:r>
              <a:rPr lang="en-US" dirty="0"/>
              <a:t>. </a:t>
            </a:r>
            <a:endParaRPr lang="en-US" dirty="0" smtClean="0"/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Well-functioning </a:t>
            </a:r>
            <a:r>
              <a:rPr lang="en-US" dirty="0">
                <a:solidFill>
                  <a:srgbClr val="00B050"/>
                </a:solidFill>
              </a:rPr>
              <a:t>currency markets are a component of the global financial markets</a:t>
            </a:r>
            <a:r>
              <a:rPr lang="en-US" dirty="0">
                <a:solidFill>
                  <a:srgbClr val="FF0000"/>
                </a:solidFill>
              </a:rPr>
              <a:t> and an essential mechanism for global firms that need to exchange currencies.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Capital markets provide an efficient mechanism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>
                <a:solidFill>
                  <a:srgbClr val="FF0000"/>
                </a:solidFill>
              </a:rPr>
              <a:t>Capital markets provide an efficient mechanism for </a:t>
            </a:r>
            <a:r>
              <a:rPr lang="en-US" sz="3600" dirty="0">
                <a:solidFill>
                  <a:srgbClr val="00B050"/>
                </a:solidFill>
              </a:rPr>
              <a:t>people, companies, and governments with more funds than they need to 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transfer those funds </a:t>
            </a:r>
            <a:r>
              <a:rPr lang="en-US" sz="3600" dirty="0">
                <a:solidFill>
                  <a:srgbClr val="7030A0"/>
                </a:solidFill>
              </a:rPr>
              <a:t>to people, companies, or governments who have a shortage of funds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international equity and bond markets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7030A0"/>
                </a:solidFill>
              </a:rPr>
              <a:t>The international equity and bond markets have expanded exponentially in recent decades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This expansion has been fueled by the growth of developing markets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the drive to privatize, the emergence of global financial powerhouses </a:t>
            </a:r>
            <a:r>
              <a:rPr lang="en-US" dirty="0">
                <a:solidFill>
                  <a:srgbClr val="00B050"/>
                </a:solidFill>
              </a:rPr>
              <a:t>including investment banks, and technology advancements.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The international bond market consists of major categories of bonds—</a:t>
            </a:r>
            <a:r>
              <a:rPr lang="en-US" sz="3600" dirty="0">
                <a:solidFill>
                  <a:srgbClr val="00B050"/>
                </a:solidFill>
              </a:rPr>
              <a:t>including foreign bonds, Eurobonds, and global bonds—</a:t>
            </a:r>
            <a:r>
              <a:rPr lang="en-US" sz="3600" dirty="0">
                <a:solidFill>
                  <a:srgbClr val="7030A0"/>
                </a:solidFill>
              </a:rPr>
              <a:t>all of which help companies borrow funds to invest and grow their global businesses.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Why a Wal-Mart, Is Impacted by Foreign Exchange Fluctuations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Wal-Mart an image of a gigantic, box-like store filled with a wide range of essential and nonessential products. 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What’s less known is that Wal-Mart is the world’s largest company, in terms of revenues, as ranked by the Fortune 500 in 2010</a:t>
            </a:r>
          </a:p>
          <a:p>
            <a:endParaRPr lang="en-US" sz="3600" dirty="0" smtClean="0"/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Venture </a:t>
            </a:r>
            <a:r>
              <a:rPr lang="en-US" b="1" dirty="0">
                <a:solidFill>
                  <a:srgbClr val="FF0000"/>
                </a:solidFill>
              </a:rPr>
              <a:t>Capital and the Global Capital Markets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srgbClr val="7030A0"/>
                </a:solidFill>
              </a:rPr>
              <a:t>VC is the investment made by an investor in an early- or growth-stage company. </a:t>
            </a:r>
            <a:endParaRPr lang="en-US" dirty="0" smtClean="0">
              <a:solidFill>
                <a:srgbClr val="7030A0"/>
              </a:solidFill>
            </a:endParaRPr>
          </a:p>
          <a:p>
            <a:pPr lvl="0"/>
            <a:r>
              <a:rPr lang="en-US" i="1" dirty="0" smtClean="0">
                <a:solidFill>
                  <a:srgbClr val="00B050"/>
                </a:solidFill>
              </a:rPr>
              <a:t>Venture </a:t>
            </a:r>
            <a:r>
              <a:rPr lang="en-US" i="1" dirty="0">
                <a:solidFill>
                  <a:srgbClr val="00B050"/>
                </a:solidFill>
              </a:rPr>
              <a:t>capitalist</a:t>
            </a:r>
            <a:r>
              <a:rPr lang="en-US" dirty="0">
                <a:solidFill>
                  <a:srgbClr val="00B050"/>
                </a:solidFill>
              </a:rPr>
              <a:t> (also known as VC) refers to the investor. </a:t>
            </a:r>
            <a:endParaRPr lang="en-US" dirty="0" smtClean="0">
              <a:solidFill>
                <a:srgbClr val="00B050"/>
              </a:solidFill>
            </a:endParaRPr>
          </a:p>
          <a:p>
            <a:pPr lvl="0"/>
            <a:r>
              <a:rPr lang="en-US" dirty="0" smtClean="0">
                <a:solidFill>
                  <a:srgbClr val="C00000"/>
                </a:solidFill>
              </a:rPr>
              <a:t>Typically</a:t>
            </a:r>
            <a:r>
              <a:rPr lang="en-US" dirty="0">
                <a:solidFill>
                  <a:srgbClr val="C00000"/>
                </a:solidFill>
              </a:rPr>
              <a:t>, VCs establish a venture fund with monies from institutions and individuals of high net worth. </a:t>
            </a:r>
            <a:endParaRPr lang="en-US" dirty="0" smtClean="0">
              <a:solidFill>
                <a:srgbClr val="C00000"/>
              </a:solidFill>
            </a:endParaRPr>
          </a:p>
          <a:p>
            <a:pPr lvl="0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Venture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capitalists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 in turn, use the venture fund(s) to invest in early- and growth-stage companies.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Characteristic of  </a:t>
            </a:r>
            <a:r>
              <a:rPr lang="en-US" dirty="0" smtClean="0">
                <a:solidFill>
                  <a:srgbClr val="FF0000"/>
                </a:solidFill>
              </a:rPr>
              <a:t>VC investments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VC investments </a:t>
            </a:r>
            <a:r>
              <a:rPr lang="en-US" dirty="0">
                <a:solidFill>
                  <a:srgbClr val="7030A0"/>
                </a:solidFill>
              </a:rPr>
              <a:t>are characterized primarily by the fact that they invest in smaller, high-growth firms that are considered higher risk than traditional investments and that the investments are not liquid</a:t>
            </a:r>
            <a:r>
              <a:rPr lang="en-US" dirty="0" smtClean="0">
                <a:solidFill>
                  <a:srgbClr val="7030A0"/>
                </a:solidFill>
              </a:rPr>
              <a:t>—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that </a:t>
            </a:r>
            <a:r>
              <a:rPr lang="en-US" dirty="0">
                <a:solidFill>
                  <a:srgbClr val="00B050"/>
                </a:solidFill>
              </a:rPr>
              <a:t>is, they cannot be quickly bought and sold through the global financial markets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For this riskier and illiquid feature, VCs earn much higher rates of return that are sometimes astronomical if the exit is timed correctly.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exit strategy</a:t>
            </a:r>
            <a:endParaRPr lang="en-US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One of the key factors </a:t>
            </a:r>
            <a:r>
              <a:rPr lang="en-US" dirty="0">
                <a:solidFill>
                  <a:srgbClr val="7030A0"/>
                </a:solidFill>
              </a:rPr>
              <a:t>that any VC assesses while determining whether or not to invest in a young and growing </a:t>
            </a:r>
            <a:r>
              <a:rPr lang="en-US" dirty="0" smtClean="0">
                <a:solidFill>
                  <a:srgbClr val="7030A0"/>
                </a:solidFill>
              </a:rPr>
              <a:t>company, </a:t>
            </a:r>
            <a:r>
              <a:rPr lang="en-US" dirty="0">
                <a:solidFill>
                  <a:srgbClr val="00B050"/>
                </a:solidFill>
              </a:rPr>
              <a:t>is the exit strategy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00B050"/>
                </a:solidFill>
              </a:rPr>
              <a:t>exit strategy </a:t>
            </a:r>
            <a:r>
              <a:rPr lang="en-US" dirty="0">
                <a:solidFill>
                  <a:srgbClr val="FF0000"/>
                </a:solidFill>
              </a:rPr>
              <a:t>is the way a VC or investor can </a:t>
            </a:r>
            <a:r>
              <a:rPr lang="en-US" dirty="0">
                <a:solidFill>
                  <a:srgbClr val="0070C0"/>
                </a:solidFill>
              </a:rPr>
              <a:t>liquidate investments</a:t>
            </a:r>
            <a:r>
              <a:rPr lang="en-US" dirty="0">
                <a:solidFill>
                  <a:srgbClr val="FF0000"/>
                </a:solidFill>
              </a:rPr>
              <a:t>, usually for a liquid security or </a:t>
            </a:r>
            <a:r>
              <a:rPr lang="en-US" dirty="0" smtClean="0">
                <a:solidFill>
                  <a:srgbClr val="FF0000"/>
                </a:solidFill>
              </a:rPr>
              <a:t>cash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6">
                    <a:lumMod val="75000"/>
                  </a:schemeClr>
                </a:solidFill>
              </a:rPr>
              <a:t>exit strategy</a:t>
            </a:r>
            <a:endParaRPr lang="en-US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It’s great if a company does well</a:t>
            </a:r>
            <a:r>
              <a:rPr lang="en-US" dirty="0" smtClean="0">
                <a:solidFill>
                  <a:srgbClr val="7030A0"/>
                </a:solidFill>
              </a:rPr>
              <a:t>, but any investor, including VCs, </a:t>
            </a:r>
            <a:r>
              <a:rPr lang="en-US" dirty="0" smtClean="0">
                <a:solidFill>
                  <a:srgbClr val="FF0000"/>
                </a:solidFill>
              </a:rPr>
              <a:t>wants to know how and when they’re going to get their money out.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While an initial public offering (IPO) is certainly a lucrative exit strategy,</a:t>
            </a:r>
            <a:r>
              <a:rPr lang="en-US" dirty="0" smtClean="0">
                <a:solidFill>
                  <a:srgbClr val="FFC000"/>
                </a:solidFill>
              </a:rPr>
              <a:t> it’s not for every company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Many VCs also like to see a list of possible strategic acquirers.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Benefit of expansion of the global capital markets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solidFill>
                  <a:srgbClr val="0070C0"/>
                </a:solidFill>
              </a:rPr>
              <a:t>As a result, </a:t>
            </a:r>
            <a:r>
              <a:rPr lang="en-US" dirty="0" smtClean="0">
                <a:solidFill>
                  <a:srgbClr val="FF0000"/>
                </a:solidFill>
              </a:rPr>
              <a:t>the expansion of the global capital markets has benefited VCs who now have more access to the following:</a:t>
            </a:r>
            <a:endParaRPr lang="en-US" sz="2800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New potential investors in their venture funds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A wider selection of firms in different countries in which to invest</a:t>
            </a:r>
            <a:endParaRPr lang="en-US" sz="2400" dirty="0" smtClean="0">
              <a:solidFill>
                <a:srgbClr val="FFC000"/>
              </a:solidFill>
            </a:endParaRP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More exit strategies, including IPOs, in other countries outside their home country and the opportunity for their portfolio companies to merge or be acquired by foreign firms</a:t>
            </a:r>
            <a:endParaRPr lang="en-US" sz="2400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Wal-Mart, Foreign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With $408 billion in sales, </a:t>
            </a:r>
            <a:r>
              <a:rPr lang="en-US" dirty="0" smtClean="0">
                <a:solidFill>
                  <a:srgbClr val="C00000"/>
                </a:solidFill>
              </a:rPr>
              <a:t>it operates in fifteen global markets </a:t>
            </a:r>
            <a:r>
              <a:rPr lang="en-US" dirty="0" smtClean="0">
                <a:solidFill>
                  <a:srgbClr val="92D050"/>
                </a:solidFill>
              </a:rPr>
              <a:t>and has 4,343 stores </a:t>
            </a:r>
            <a:r>
              <a:rPr lang="en-US" i="1" dirty="0" smtClean="0">
                <a:solidFill>
                  <a:srgbClr val="92D050"/>
                </a:solidFill>
              </a:rPr>
              <a:t>outside</a:t>
            </a:r>
            <a:r>
              <a:rPr lang="en-US" dirty="0" smtClean="0">
                <a:solidFill>
                  <a:srgbClr val="92D050"/>
                </a:solidFill>
              </a:rPr>
              <a:t> of the United States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7030A0"/>
                </a:solidFill>
              </a:rPr>
              <a:t>which amounts to about 50 percent of its total stores.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More than 700,000 people work for Wal-Mart </a:t>
            </a:r>
            <a:r>
              <a:rPr lang="en-US" i="1" dirty="0" smtClean="0">
                <a:solidFill>
                  <a:srgbClr val="FF0000"/>
                </a:solidFill>
              </a:rPr>
              <a:t>internationally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With numbers like this, it’s easy to see how important the global markets have become for this company.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Wal-Mart, Foreign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Wal-Mart's strength comes from the upper hand it has in its negotiations with suppliers around the world.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Suppliers are motivated to negotiate with Wal-Mart because of the huge sales volume the stores offer manufacturers.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The business rationale for many suppliers is that while they may lose a certain percentage of profitability per product,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overall sales volume of an order from Wal-Mart can make them far more money overall than orders from most other stores.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aggressive negotiators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Wal-Mart's purchasing professionals are known for being aggressive negotiators on purchases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and for extracting the best terms for the company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In order to buy goods from around the world, Wal-Mart has to deal extensively in different currencies.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Small changes in the daily foreign currency market</a:t>
            </a:r>
            <a:r>
              <a:rPr lang="en-US" dirty="0" smtClean="0">
                <a:solidFill>
                  <a:srgbClr val="0070C0"/>
                </a:solidFill>
              </a:rPr>
              <a:t> can significantly impact the costs for Wal-Mart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and in turn both its profitability and that of its global suppliers.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 company like Wal-Mart </a:t>
            </a:r>
            <a:r>
              <a:rPr lang="en-US" sz="2800" dirty="0" smtClean="0">
                <a:solidFill>
                  <a:srgbClr val="0070C0"/>
                </a:solidFill>
              </a:rPr>
              <a:t>needs foreign exchange </a:t>
            </a:r>
            <a:r>
              <a:rPr lang="en-US" sz="2800" dirty="0" smtClean="0">
                <a:solidFill>
                  <a:srgbClr val="FF0000"/>
                </a:solidFill>
              </a:rPr>
              <a:t>and </a:t>
            </a:r>
            <a:r>
              <a:rPr lang="en-US" sz="2800" dirty="0" smtClean="0">
                <a:solidFill>
                  <a:srgbClr val="0070C0"/>
                </a:solidFill>
              </a:rPr>
              <a:t>capital</a:t>
            </a:r>
            <a:r>
              <a:rPr lang="en-US" sz="2800" dirty="0" smtClean="0">
                <a:solidFill>
                  <a:srgbClr val="FF0000"/>
                </a:solidFill>
              </a:rPr>
              <a:t> for the following common operational uses: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To build new stores,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expand stores, </a:t>
            </a:r>
            <a:r>
              <a:rPr lang="en-US" dirty="0" smtClean="0">
                <a:solidFill>
                  <a:srgbClr val="FF0000"/>
                </a:solidFill>
              </a:rPr>
              <a:t>or refurbish stores in a specific country</a:t>
            </a:r>
          </a:p>
          <a:p>
            <a:pPr lvl="0"/>
            <a:r>
              <a:rPr lang="en-US" dirty="0" smtClean="0">
                <a:solidFill>
                  <a:srgbClr val="00B050"/>
                </a:solidFill>
              </a:rPr>
              <a:t>To purchase products locally by paying in local currencies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or the US dollar, whichever is cheaper and works to Wal-Mart's advantage</a:t>
            </a:r>
          </a:p>
          <a:p>
            <a:pPr lvl="0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To pay salaries and benefits for its local employees in each country as well as its expatriate and global workforce</a:t>
            </a:r>
          </a:p>
          <a:p>
            <a:pPr lvl="0"/>
            <a:r>
              <a:rPr lang="en-US" dirty="0" smtClean="0">
                <a:solidFill>
                  <a:srgbClr val="92D050"/>
                </a:solidFill>
              </a:rPr>
              <a:t>To take profits out of a country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and either reinvest the money in another country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 market or save it </a:t>
            </a:r>
            <a:r>
              <a:rPr lang="en-US" dirty="0" smtClean="0">
                <a:solidFill>
                  <a:srgbClr val="00B050"/>
                </a:solidFill>
              </a:rPr>
              <a:t>and make profits from returns on investment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impact of foreign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To illustrate this impact of foreign currency, let’s look at the currency of China, the </a:t>
            </a:r>
            <a:r>
              <a:rPr lang="en-US" dirty="0" err="1" smtClean="0">
                <a:solidFill>
                  <a:srgbClr val="00B050"/>
                </a:solidFill>
              </a:rPr>
              <a:t>renminbi</a:t>
            </a:r>
            <a:r>
              <a:rPr lang="en-US" dirty="0" smtClean="0">
                <a:solidFill>
                  <a:srgbClr val="00B050"/>
                </a:solidFill>
              </a:rPr>
              <a:t> (RMB), </a:t>
            </a:r>
            <a:r>
              <a:rPr lang="en-US" dirty="0" smtClean="0">
                <a:solidFill>
                  <a:schemeClr val="accent2"/>
                </a:solidFill>
              </a:rPr>
              <a:t>and its impact on a global business like Wal-Mart.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Many global analysts argue that the Chinese government tries to keep the value of its currency low or cheap to help promote exports.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When the local RMB is valued cheaply or low, Chinese </a:t>
            </a:r>
            <a:r>
              <a:rPr lang="en-US" dirty="0" smtClean="0">
                <a:solidFill>
                  <a:srgbClr val="FF0000"/>
                </a:solidFill>
              </a:rPr>
              <a:t>importers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that buy foreign goods find that the prices are more expensive and higher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impact of foreign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However, Chinese </a:t>
            </a:r>
            <a:r>
              <a:rPr lang="en-US" dirty="0" smtClean="0">
                <a:solidFill>
                  <a:srgbClr val="FF0000"/>
                </a:solidFill>
              </a:rPr>
              <a:t>exporters,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those businesses that sell goods and services to foreign buyers, </a:t>
            </a:r>
            <a:r>
              <a:rPr lang="en-US" dirty="0" smtClean="0">
                <a:solidFill>
                  <a:srgbClr val="00B050"/>
                </a:solidFill>
              </a:rPr>
              <a:t>find that sales increase because their prices are cheaper or lower for the foreign buyers.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Economists say that the Chinese government has intervened to keep the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renminbi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cheap</a:t>
            </a:r>
            <a:r>
              <a:rPr lang="en-US" dirty="0" smtClean="0">
                <a:solidFill>
                  <a:srgbClr val="7030A0"/>
                </a:solidFill>
              </a:rPr>
              <a:t> in order to keep Chinese exports cheap; </a:t>
            </a:r>
            <a:r>
              <a:rPr lang="en-US" dirty="0" smtClean="0">
                <a:solidFill>
                  <a:srgbClr val="FF0000"/>
                </a:solidFill>
              </a:rPr>
              <a:t>this has led to a huge trade surplus with the United States and most of the world.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Each country tries to promote its exports to generate a trade advantage or surplus in its favor.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807E3-9371-4D97-BC1B-D5C19C57732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2384</Words>
  <Application>Microsoft Office PowerPoint</Application>
  <PresentationFormat>On-screen Show (4:3)</PresentationFormat>
  <Paragraphs>162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 Theme</vt:lpstr>
      <vt:lpstr>Chapter 7</vt:lpstr>
      <vt:lpstr>What’s in It for Me?</vt:lpstr>
      <vt:lpstr>Why a Wal-Mart, Is Impacted by Foreign Exchange Fluctuations</vt:lpstr>
      <vt:lpstr>Wal-Mart, Foreign Exchange</vt:lpstr>
      <vt:lpstr>Wal-Mart, Foreign Exchange</vt:lpstr>
      <vt:lpstr>aggressive negotiators</vt:lpstr>
      <vt:lpstr>A company like Wal-Mart needs foreign exchange and capital for the following common operational uses:</vt:lpstr>
      <vt:lpstr>impact of foreign currency</vt:lpstr>
      <vt:lpstr>impact of foreign currency</vt:lpstr>
      <vt:lpstr>trade surplus/ trade deficits</vt:lpstr>
      <vt:lpstr>impact of foreign currency</vt:lpstr>
      <vt:lpstr>impact of foreign currency</vt:lpstr>
      <vt:lpstr>impact of foreign currency</vt:lpstr>
      <vt:lpstr>impact of foreign currency</vt:lpstr>
      <vt:lpstr>currency</vt:lpstr>
      <vt:lpstr>Any company operating globally must deal in foreign currencies. </vt:lpstr>
      <vt:lpstr>International businesses have four main uses of the foreign exchange markets.</vt:lpstr>
      <vt:lpstr>Currency Hedging</vt:lpstr>
      <vt:lpstr>For example,</vt:lpstr>
      <vt:lpstr>Currency Arbitrage</vt:lpstr>
      <vt:lpstr>Currency Speculation</vt:lpstr>
      <vt:lpstr>Direct Currency Quote and Indirect Currency Quote</vt:lpstr>
      <vt:lpstr>quoted &amp; base currency</vt:lpstr>
      <vt:lpstr>Spot, forward exchange, Swaps, options, and futures rate</vt:lpstr>
      <vt:lpstr>Swaps, options, and futures rate</vt:lpstr>
      <vt:lpstr>PowerPoint Presentation</vt:lpstr>
      <vt:lpstr>Capital markets provide an efficient mechanism</vt:lpstr>
      <vt:lpstr> international equity and bond markets </vt:lpstr>
      <vt:lpstr>bonds</vt:lpstr>
      <vt:lpstr>Venture Capital and the Global Capital Markets</vt:lpstr>
      <vt:lpstr>Characteristic of  VC investments</vt:lpstr>
      <vt:lpstr>exit strategy</vt:lpstr>
      <vt:lpstr>exit strategy</vt:lpstr>
      <vt:lpstr>Benefit of expansion of the global capital markets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sonaymomeni</cp:lastModifiedBy>
  <cp:revision>27</cp:revision>
  <dcterms:created xsi:type="dcterms:W3CDTF">2013-11-04T08:05:19Z</dcterms:created>
  <dcterms:modified xsi:type="dcterms:W3CDTF">2018-04-10T16:37:23Z</dcterms:modified>
</cp:coreProperties>
</file>